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  <p:sldId id="256" r:id="rId3"/>
    <p:sldId id="257" r:id="rId4"/>
    <p:sldId id="258" r:id="rId5"/>
    <p:sldId id="260" r:id="rId6"/>
    <p:sldId id="259" r:id="rId7"/>
    <p:sldId id="261" r:id="rId8"/>
    <p:sldId id="263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24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36700E1-DF4E-4EEF-BC54-E02A241F2FE4}" type="datetimeFigureOut">
              <a:rPr lang="en-US" smtClean="0"/>
              <a:pPr/>
              <a:t>8/15/20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5BE49D-4A58-48D9-9043-5A8CA48F6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00E1-DF4E-4EEF-BC54-E02A241F2FE4}" type="datetimeFigureOut">
              <a:rPr lang="en-US" smtClean="0"/>
              <a:pPr/>
              <a:t>8/15/20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E49D-4A58-48D9-9043-5A8CA48F6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36700E1-DF4E-4EEF-BC54-E02A241F2FE4}" type="datetimeFigureOut">
              <a:rPr lang="en-US" smtClean="0"/>
              <a:pPr/>
              <a:t>8/15/20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B5BE49D-4A58-48D9-9043-5A8CA48F6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00E1-DF4E-4EEF-BC54-E02A241F2FE4}" type="datetimeFigureOut">
              <a:rPr lang="en-US" smtClean="0"/>
              <a:pPr/>
              <a:t>8/15/20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5BE49D-4A58-48D9-9043-5A8CA48F6C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00E1-DF4E-4EEF-BC54-E02A241F2FE4}" type="datetimeFigureOut">
              <a:rPr lang="en-US" smtClean="0"/>
              <a:pPr/>
              <a:t>8/15/20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B5BE49D-4A58-48D9-9043-5A8CA48F6C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6700E1-DF4E-4EEF-BC54-E02A241F2FE4}" type="datetimeFigureOut">
              <a:rPr lang="en-US" smtClean="0"/>
              <a:pPr/>
              <a:t>8/15/20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B5BE49D-4A58-48D9-9043-5A8CA48F6C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6700E1-DF4E-4EEF-BC54-E02A241F2FE4}" type="datetimeFigureOut">
              <a:rPr lang="en-US" smtClean="0"/>
              <a:pPr/>
              <a:t>8/15/20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B5BE49D-4A58-48D9-9043-5A8CA48F6C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00E1-DF4E-4EEF-BC54-E02A241F2FE4}" type="datetimeFigureOut">
              <a:rPr lang="en-US" smtClean="0"/>
              <a:pPr/>
              <a:t>8/15/20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5BE49D-4A58-48D9-9043-5A8CA48F6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00E1-DF4E-4EEF-BC54-E02A241F2FE4}" type="datetimeFigureOut">
              <a:rPr lang="en-US" smtClean="0"/>
              <a:pPr/>
              <a:t>8/15/20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5BE49D-4A58-48D9-9043-5A8CA48F6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00E1-DF4E-4EEF-BC54-E02A241F2FE4}" type="datetimeFigureOut">
              <a:rPr lang="en-US" smtClean="0"/>
              <a:pPr/>
              <a:t>8/15/20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5BE49D-4A58-48D9-9043-5A8CA48F6C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36700E1-DF4E-4EEF-BC54-E02A241F2FE4}" type="datetimeFigureOut">
              <a:rPr lang="en-US" smtClean="0"/>
              <a:pPr/>
              <a:t>8/15/20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B5BE49D-4A58-48D9-9043-5A8CA48F6C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6700E1-DF4E-4EEF-BC54-E02A241F2FE4}" type="datetimeFigureOut">
              <a:rPr lang="en-US" smtClean="0"/>
              <a:pPr/>
              <a:t>8/15/20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B5BE49D-4A58-48D9-9043-5A8CA48F6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ziff@ohio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lighting.com/na/" TargetMode="External"/><Relationship Id="rId4" Type="http://schemas.openxmlformats.org/officeDocument/2006/relationships/hyperlink" Target="http://www.artemide.us/" TargetMode="External"/><Relationship Id="rId5" Type="http://schemas.openxmlformats.org/officeDocument/2006/relationships/hyperlink" Target="http://w1.siemens.com/entry/cc/en/" TargetMode="External"/><Relationship Id="rId6" Type="http://schemas.openxmlformats.org/officeDocument/2006/relationships/hyperlink" Target="http://focusfo.com/" TargetMode="External"/><Relationship Id="rId7" Type="http://schemas.openxmlformats.org/officeDocument/2006/relationships/hyperlink" Target="http://www.sylvania.com/BusinessProducts/LightingForBusiness/Services/" TargetMode="External"/><Relationship Id="rId8" Type="http://schemas.openxmlformats.org/officeDocument/2006/relationships/hyperlink" Target="http://www.hewilliams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ighting.philips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nilights.ae/" TargetMode="External"/><Relationship Id="rId4" Type="http://schemas.openxmlformats.org/officeDocument/2006/relationships/hyperlink" Target="http://www.brucklightingsystems.com/" TargetMode="External"/><Relationship Id="rId5" Type="http://schemas.openxmlformats.org/officeDocument/2006/relationships/hyperlink" Target="http://www.junolightinggroup.com/" TargetMode="External"/><Relationship Id="rId6" Type="http://schemas.openxmlformats.org/officeDocument/2006/relationships/hyperlink" Target="http://www.lithonia.com/" TargetMode="External"/><Relationship Id="rId7" Type="http://schemas.openxmlformats.org/officeDocument/2006/relationships/hyperlink" Target="http://www.techlighting.com/" TargetMode="External"/><Relationship Id="rId8" Type="http://schemas.openxmlformats.org/officeDocument/2006/relationships/hyperlink" Target="http://www.lightingdirect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lliptipar.com/-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mpsplus.com/" TargetMode="External"/><Relationship Id="rId4" Type="http://schemas.openxmlformats.org/officeDocument/2006/relationships/hyperlink" Target="http://www.lightinguniverse.com/" TargetMode="External"/><Relationship Id="rId5" Type="http://schemas.openxmlformats.org/officeDocument/2006/relationships/hyperlink" Target="http://www.lumens.com/" TargetMode="External"/><Relationship Id="rId6" Type="http://schemas.openxmlformats.org/officeDocument/2006/relationships/hyperlink" Target="http://www.ylighting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ightingdirect.com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ART 2640, Building Systems of Interior Environments </a:t>
            </a:r>
            <a:r>
              <a:rPr lang="en-US" sz="1400" dirty="0">
                <a:solidFill>
                  <a:schemeClr val="tx1"/>
                </a:solidFill>
              </a:rPr>
              <a:t/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Fall Semester 2020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Tuesdays &amp; Thursdays 10:30-11:50 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Online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1800" b="1" dirty="0">
                <a:latin typeface="Arial"/>
                <a:cs typeface="Arial"/>
              </a:rPr>
              <a:t>Matthew Ziff,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400" dirty="0">
                <a:latin typeface="Arial"/>
                <a:cs typeface="Arial"/>
              </a:rPr>
              <a:t>Associate </a:t>
            </a:r>
            <a:r>
              <a:rPr lang="en-US" sz="1400" dirty="0" smtClean="0">
                <a:latin typeface="Arial"/>
                <a:cs typeface="Arial"/>
              </a:rPr>
              <a:t>Professor</a:t>
            </a:r>
          </a:p>
          <a:p>
            <a:pPr marL="0" indent="0" algn="ctr">
              <a:buNone/>
            </a:pPr>
            <a:r>
              <a:rPr lang="en-US" sz="1200" dirty="0" smtClean="0">
                <a:latin typeface="Arial"/>
                <a:cs typeface="Arial"/>
              </a:rPr>
              <a:t>M. Arch, Architect, NCIDQ</a:t>
            </a:r>
            <a:endParaRPr lang="en-US" sz="1200" dirty="0">
              <a:latin typeface="Arial"/>
              <a:cs typeface="Arial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1200" dirty="0">
                <a:latin typeface="Arial"/>
                <a:cs typeface="Arial"/>
              </a:rPr>
              <a:t>Office: W 325 Grover </a:t>
            </a:r>
            <a:r>
              <a:rPr lang="en-US" sz="1200" dirty="0" smtClean="0">
                <a:latin typeface="Arial"/>
                <a:cs typeface="Arial"/>
              </a:rPr>
              <a:t>Center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200" dirty="0" smtClean="0">
                <a:latin typeface="Arial"/>
                <a:cs typeface="Arial"/>
              </a:rPr>
              <a:t>E</a:t>
            </a:r>
            <a:r>
              <a:rPr lang="en-US" sz="1200" dirty="0" smtClean="0">
                <a:latin typeface="Arial"/>
                <a:cs typeface="Arial"/>
              </a:rPr>
              <a:t>-mail: </a:t>
            </a:r>
            <a:r>
              <a:rPr lang="en-US" sz="1200" dirty="0" smtClean="0">
                <a:latin typeface="Arial"/>
                <a:cs typeface="Arial"/>
                <a:hlinkClick r:id="rId2"/>
              </a:rPr>
              <a:t>ziff@ohio.edu</a:t>
            </a:r>
            <a:endParaRPr lang="en-US" sz="1200" dirty="0" smtClean="0">
              <a:latin typeface="Arial"/>
              <a:cs typeface="Arial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1400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1523999" y="3200400"/>
            <a:ext cx="6484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"/>
                <a:cs typeface="Arial"/>
              </a:rPr>
              <a:t>Luminaire Types</a:t>
            </a:r>
            <a:endParaRPr lang="en-US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4551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Luminaire Types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Manufacturer Specifications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Luminaire Literature and Cut Sheets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Mounting style </a:t>
            </a:r>
          </a:p>
          <a:p>
            <a:pPr lvl="2"/>
            <a:r>
              <a:rPr lang="en-US" dirty="0" smtClean="0"/>
              <a:t>Ceiling, recessed, surface, wall, pendant or canopy</a:t>
            </a:r>
          </a:p>
          <a:p>
            <a:r>
              <a:rPr lang="en-US" dirty="0" smtClean="0"/>
              <a:t>Fixture Size and Height</a:t>
            </a:r>
          </a:p>
          <a:p>
            <a:pPr lvl="2"/>
            <a:r>
              <a:rPr lang="en-US" dirty="0" smtClean="0"/>
              <a:t>Dimensions </a:t>
            </a:r>
          </a:p>
          <a:p>
            <a:r>
              <a:rPr lang="en-US" dirty="0" smtClean="0"/>
              <a:t>Aesthetics</a:t>
            </a:r>
          </a:p>
          <a:p>
            <a:pPr lvl="2"/>
            <a:r>
              <a:rPr lang="en-US" dirty="0" smtClean="0"/>
              <a:t>Finishes, colors, trims, diffusers, accessories</a:t>
            </a:r>
          </a:p>
          <a:p>
            <a:r>
              <a:rPr lang="en-US" dirty="0" smtClean="0"/>
              <a:t>Light suitability </a:t>
            </a:r>
          </a:p>
          <a:p>
            <a:pPr lvl="2"/>
            <a:r>
              <a:rPr lang="en-US" dirty="0" smtClean="0"/>
              <a:t>Insulated ceiling (IC), plenums, damp/wet, dimmable, instant on/off, adjustable/</a:t>
            </a:r>
            <a:r>
              <a:rPr lang="en-US" dirty="0" err="1" smtClean="0"/>
              <a:t>aimable</a:t>
            </a:r>
            <a:r>
              <a:rPr lang="en-US" dirty="0" smtClean="0"/>
              <a:t>, create glare, quality, color, and texture of light delivered</a:t>
            </a:r>
          </a:p>
          <a:p>
            <a:r>
              <a:rPr lang="en-US" dirty="0" smtClean="0"/>
              <a:t>Lamp and Electrical Basics </a:t>
            </a:r>
          </a:p>
          <a:p>
            <a:pPr lvl="2"/>
            <a:r>
              <a:rPr lang="en-US" dirty="0" smtClean="0"/>
              <a:t>Multiple lamp sources, fixture voltage options, wattage limitations, require a ballast or transformer</a:t>
            </a:r>
          </a:p>
          <a:p>
            <a:r>
              <a:rPr lang="en-US" dirty="0" smtClean="0"/>
              <a:t>Light Output Performance</a:t>
            </a:r>
          </a:p>
          <a:p>
            <a:pPr lvl="2"/>
            <a:r>
              <a:rPr lang="en-US" dirty="0" smtClean="0"/>
              <a:t>Lumen output, efficacy, distribution shape, distribution diagram,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Selecting Luminaires – Primary 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http://www.lighting.philips.com</a:t>
            </a:r>
            <a:r>
              <a:rPr lang="en-US" dirty="0" smtClean="0"/>
              <a:t> – Philips Lighting</a:t>
            </a:r>
          </a:p>
          <a:p>
            <a:r>
              <a:rPr lang="en-US" dirty="0" smtClean="0">
                <a:hlinkClick r:id="rId3"/>
              </a:rPr>
              <a:t>http://www.gelighting.com/na/</a:t>
            </a:r>
            <a:r>
              <a:rPr lang="en-US" dirty="0" smtClean="0"/>
              <a:t> - GE Lighting</a:t>
            </a:r>
          </a:p>
          <a:p>
            <a:r>
              <a:rPr lang="en-US" dirty="0" smtClean="0">
                <a:hlinkClick r:id="rId4"/>
              </a:rPr>
              <a:t>http://www.artemide.us/</a:t>
            </a:r>
            <a:r>
              <a:rPr lang="en-US" dirty="0" smtClean="0"/>
              <a:t> - </a:t>
            </a:r>
            <a:r>
              <a:rPr lang="en-US" dirty="0" err="1" smtClean="0"/>
              <a:t>Artemide</a:t>
            </a:r>
            <a:r>
              <a:rPr lang="en-US" dirty="0" smtClean="0"/>
              <a:t> lighting</a:t>
            </a:r>
          </a:p>
          <a:p>
            <a:r>
              <a:rPr lang="en-US" dirty="0" smtClean="0">
                <a:hlinkClick r:id="rId5"/>
              </a:rPr>
              <a:t>http://w1.siemens.com/entry/cc/en/</a:t>
            </a:r>
            <a:r>
              <a:rPr lang="en-US" dirty="0" smtClean="0"/>
              <a:t> - Siemens</a:t>
            </a:r>
          </a:p>
          <a:p>
            <a:r>
              <a:rPr lang="en-US" dirty="0" smtClean="0">
                <a:hlinkClick r:id="rId6"/>
              </a:rPr>
              <a:t>http://focusfo.com/</a:t>
            </a:r>
            <a:r>
              <a:rPr lang="en-US" dirty="0" smtClean="0"/>
              <a:t> - Focus International – </a:t>
            </a:r>
            <a:r>
              <a:rPr lang="en-US" dirty="0" err="1" smtClean="0"/>
              <a:t>fibre</a:t>
            </a:r>
            <a:r>
              <a:rPr lang="en-US" dirty="0" smtClean="0"/>
              <a:t> optics</a:t>
            </a:r>
          </a:p>
          <a:p>
            <a:r>
              <a:rPr lang="en-US" dirty="0" smtClean="0">
                <a:hlinkClick r:id="rId7"/>
              </a:rPr>
              <a:t>http://www.sylvania.com/BusinessProducts/LightingForBusiness/Services/</a:t>
            </a:r>
            <a:r>
              <a:rPr lang="en-US" dirty="0" smtClean="0"/>
              <a:t> - Sylvania</a:t>
            </a:r>
          </a:p>
          <a:p>
            <a:r>
              <a:rPr lang="en-US" dirty="0" smtClean="0">
                <a:hlinkClick r:id="rId8"/>
              </a:rPr>
              <a:t>http://www.hewilliams.com/</a:t>
            </a:r>
            <a:r>
              <a:rPr lang="en-US" dirty="0" smtClean="0"/>
              <a:t> - HE Williams Inc.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Sources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hlinkClick r:id="rId2"/>
              </a:rPr>
              <a:t>http://www.elliptipar.com/-</a:t>
            </a:r>
            <a:r>
              <a:rPr lang="en-US" dirty="0" smtClean="0"/>
              <a:t> </a:t>
            </a:r>
            <a:r>
              <a:rPr lang="en-US" dirty="0" err="1" smtClean="0"/>
              <a:t>Elliptipar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http://unilights.ae/</a:t>
            </a:r>
            <a:r>
              <a:rPr lang="en-US" dirty="0" smtClean="0"/>
              <a:t> - Universal Lighting Industries </a:t>
            </a:r>
          </a:p>
          <a:p>
            <a:r>
              <a:rPr lang="en-US" dirty="0" smtClean="0">
                <a:hlinkClick r:id="rId4"/>
              </a:rPr>
              <a:t>http://www.brucklightingsystems.com/</a:t>
            </a:r>
            <a:r>
              <a:rPr lang="en-US" dirty="0" smtClean="0"/>
              <a:t> - </a:t>
            </a:r>
            <a:r>
              <a:rPr lang="en-US" dirty="0" err="1" smtClean="0"/>
              <a:t>Bruck</a:t>
            </a:r>
            <a:r>
              <a:rPr lang="en-US" dirty="0" smtClean="0"/>
              <a:t> Lighting</a:t>
            </a:r>
          </a:p>
          <a:p>
            <a:r>
              <a:rPr lang="en-US" dirty="0" smtClean="0">
                <a:hlinkClick r:id="rId5"/>
              </a:rPr>
              <a:t>http://www.junolightinggroup.com/</a:t>
            </a:r>
            <a:r>
              <a:rPr lang="en-US" dirty="0" smtClean="0"/>
              <a:t> - Juno Lighting Group</a:t>
            </a:r>
          </a:p>
          <a:p>
            <a:r>
              <a:rPr lang="en-US" dirty="0" smtClean="0">
                <a:hlinkClick r:id="rId6"/>
              </a:rPr>
              <a:t>http://www.lithonia.com/</a:t>
            </a:r>
            <a:r>
              <a:rPr lang="en-US" dirty="0" smtClean="0"/>
              <a:t> - Lithonia Lighting Company</a:t>
            </a:r>
          </a:p>
          <a:p>
            <a:r>
              <a:rPr lang="en-US" dirty="0" smtClean="0">
                <a:hlinkClick r:id="rId7"/>
              </a:rPr>
              <a:t>http://www.techlighting.com/</a:t>
            </a:r>
            <a:r>
              <a:rPr lang="en-US" dirty="0" smtClean="0"/>
              <a:t> - Tech Lighting</a:t>
            </a:r>
          </a:p>
          <a:p>
            <a:r>
              <a:rPr lang="en-US" dirty="0" smtClean="0"/>
              <a:t> </a:t>
            </a:r>
            <a:r>
              <a:rPr lang="en-US" dirty="0" smtClean="0">
                <a:hlinkClick r:id="rId8"/>
              </a:rPr>
              <a:t>http://www.cooperlighting.com </a:t>
            </a:r>
            <a:r>
              <a:rPr lang="en-US" dirty="0" smtClean="0"/>
              <a:t> - Cooper Lighting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/ Retail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http://www.lightingdirect.com/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http://www.lampsplus.com/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http://www.lightinguniverse.com/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http://www.lumens.com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http://www.ylighting.com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Switching</a:t>
            </a:r>
            <a:endParaRPr lang="en-US" dirty="0" smtClean="0"/>
          </a:p>
          <a:p>
            <a:r>
              <a:rPr lang="en-US" dirty="0" smtClean="0"/>
              <a:t>Dimming</a:t>
            </a:r>
          </a:p>
          <a:p>
            <a:r>
              <a:rPr lang="en-US" dirty="0" smtClean="0"/>
              <a:t>Other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Typical Switched circuits</a:t>
            </a:r>
          </a:p>
          <a:p>
            <a:pPr lvl="2"/>
            <a:r>
              <a:rPr lang="en-US" dirty="0" smtClean="0"/>
              <a:t>Electricity comes in to a Distribution / Power panel / Breaker box then is delivered to the fixtures/outlets. </a:t>
            </a:r>
          </a:p>
          <a:p>
            <a:r>
              <a:rPr lang="en-US" dirty="0" smtClean="0"/>
              <a:t>Wall Mounted Devices </a:t>
            </a:r>
          </a:p>
          <a:p>
            <a:pPr lvl="1"/>
            <a:r>
              <a:rPr lang="en-US" dirty="0" smtClean="0"/>
              <a:t>Dimmers – Rheostat  - transformer devices that reduces voltage to lighting fixtures</a:t>
            </a:r>
          </a:p>
          <a:p>
            <a:pPr lvl="1"/>
            <a:r>
              <a:rPr lang="en-US" dirty="0" smtClean="0"/>
              <a:t>Timer Switches – Keeps a switch on for a set amount of time</a:t>
            </a:r>
          </a:p>
          <a:p>
            <a:pPr lvl="1"/>
            <a:r>
              <a:rPr lang="en-US" dirty="0" smtClean="0"/>
              <a:t>Time Clocks – Allows for lighting to turn on/off during specific times throughout the day. </a:t>
            </a:r>
          </a:p>
          <a:p>
            <a:pPr lvl="1"/>
            <a:r>
              <a:rPr lang="en-US" dirty="0" smtClean="0"/>
              <a:t>Occupancy Sensors – detects occupancy by heat, sound, motion or obstruction.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Intelligent Control Systems</a:t>
            </a:r>
          </a:p>
          <a:p>
            <a:pPr lvl="2"/>
            <a:r>
              <a:rPr lang="en-US" dirty="0" smtClean="0"/>
              <a:t>Electricity comes in to a Distribution / Power panel / Breaker box – then to a intelligent control panel – then to the fixtures/ outlets.</a:t>
            </a:r>
          </a:p>
          <a:p>
            <a:pPr lvl="2"/>
            <a:r>
              <a:rPr lang="en-US" dirty="0" smtClean="0"/>
              <a:t>Usually only one used per project</a:t>
            </a:r>
          </a:p>
          <a:p>
            <a:pPr lvl="2"/>
            <a:r>
              <a:rPr lang="en-US" dirty="0" smtClean="0"/>
              <a:t>Multi-button keypads replaces switches</a:t>
            </a:r>
          </a:p>
          <a:p>
            <a:pPr lvl="2"/>
            <a:r>
              <a:rPr lang="en-US" dirty="0" smtClean="0"/>
              <a:t>Luminaires group together are called lighting loads or lighting zones </a:t>
            </a:r>
          </a:p>
          <a:p>
            <a:pPr lvl="2"/>
            <a:r>
              <a:rPr lang="en-US" dirty="0" smtClean="0"/>
              <a:t>Manufacturers include: </a:t>
            </a:r>
            <a:r>
              <a:rPr lang="en-US" dirty="0" err="1" smtClean="0"/>
              <a:t>Luton</a:t>
            </a:r>
            <a:r>
              <a:rPr lang="en-US" dirty="0" smtClean="0"/>
              <a:t>, </a:t>
            </a:r>
            <a:r>
              <a:rPr lang="en-US" dirty="0" err="1" smtClean="0"/>
              <a:t>Litetouch</a:t>
            </a:r>
            <a:r>
              <a:rPr lang="en-US" dirty="0" smtClean="0"/>
              <a:t>, Vantage, </a:t>
            </a:r>
            <a:r>
              <a:rPr lang="en-US" dirty="0" err="1" smtClean="0"/>
              <a:t>Crestron</a:t>
            </a:r>
            <a:endParaRPr lang="en-US" dirty="0" smtClean="0"/>
          </a:p>
          <a:p>
            <a:pPr lvl="1"/>
            <a:r>
              <a:rPr lang="en-US" dirty="0" smtClean="0"/>
              <a:t>Localized Control Panels</a:t>
            </a:r>
          </a:p>
          <a:p>
            <a:pPr lvl="2"/>
            <a:r>
              <a:rPr lang="en-US" dirty="0" smtClean="0"/>
              <a:t>Watt Stopper, </a:t>
            </a:r>
            <a:r>
              <a:rPr lang="en-US" dirty="0" err="1" smtClean="0"/>
              <a:t>Lutron</a:t>
            </a:r>
            <a:r>
              <a:rPr lang="en-US" dirty="0" smtClean="0"/>
              <a:t> “</a:t>
            </a:r>
            <a:r>
              <a:rPr lang="en-US" dirty="0" err="1" smtClean="0"/>
              <a:t>Grafik</a:t>
            </a:r>
            <a:r>
              <a:rPr lang="en-US" dirty="0" smtClean="0"/>
              <a:t> Eye” and </a:t>
            </a:r>
            <a:r>
              <a:rPr lang="en-US" dirty="0" err="1" smtClean="0"/>
              <a:t>Crestron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144</TotalTime>
  <Words>498</Words>
  <Application>Microsoft Macintosh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ART 2640, Building Systems of Interior Environments  Fall Semester 2020 Tuesdays &amp; Thursdays 10:30-11:50  Online</vt:lpstr>
      <vt:lpstr>Luminaire Types</vt:lpstr>
      <vt:lpstr>Luminaire Literature and Cut Sheets</vt:lpstr>
      <vt:lpstr>Selecting Luminaires – Primary Sources </vt:lpstr>
      <vt:lpstr>Primary Sources Cont.</vt:lpstr>
      <vt:lpstr>Secondary / Retail Sources</vt:lpstr>
      <vt:lpstr>Control Systems</vt:lpstr>
      <vt:lpstr>Control Systems</vt:lpstr>
      <vt:lpstr>Control Systems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Tommy</dc:creator>
  <cp:lastModifiedBy>Ohio User</cp:lastModifiedBy>
  <cp:revision>17</cp:revision>
  <dcterms:created xsi:type="dcterms:W3CDTF">2010-12-09T19:16:11Z</dcterms:created>
  <dcterms:modified xsi:type="dcterms:W3CDTF">2020-08-15T15:26:37Z</dcterms:modified>
</cp:coreProperties>
</file>